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82" r:id="rId4"/>
    <p:sldId id="284" r:id="rId5"/>
    <p:sldId id="271" r:id="rId6"/>
    <p:sldId id="283" r:id="rId7"/>
    <p:sldId id="272" r:id="rId8"/>
    <p:sldId id="275" r:id="rId9"/>
    <p:sldId id="257" r:id="rId10"/>
    <p:sldId id="273" r:id="rId11"/>
    <p:sldId id="274" r:id="rId12"/>
    <p:sldId id="258" r:id="rId13"/>
    <p:sldId id="259" r:id="rId14"/>
    <p:sldId id="260" r:id="rId15"/>
    <p:sldId id="261" r:id="rId16"/>
    <p:sldId id="262" r:id="rId17"/>
    <p:sldId id="263" r:id="rId18"/>
    <p:sldId id="285" r:id="rId19"/>
    <p:sldId id="286" r:id="rId20"/>
    <p:sldId id="287" r:id="rId21"/>
    <p:sldId id="264" r:id="rId22"/>
    <p:sldId id="265" r:id="rId23"/>
    <p:sldId id="266" r:id="rId24"/>
    <p:sldId id="268" r:id="rId25"/>
    <p:sldId id="277" r:id="rId26"/>
    <p:sldId id="269" r:id="rId27"/>
    <p:sldId id="278" r:id="rId28"/>
    <p:sldId id="276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95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6652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6302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5174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83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8929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7672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826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1270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7715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269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802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EF97D-1F30-4156-A168-DAEF7BA4869F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297E2-3F3D-4699-8ADE-813AC311D9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786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uilding-a-shallow-neural-network-a4e2728441e0" TargetMode="External"/><Relationship Id="rId2" Type="http://schemas.openxmlformats.org/officeDocument/2006/relationships/hyperlink" Target="https://towardsdatascience.com/shallow-neural-networks-23594aa97a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ttps://s.yimg.com/os/creatr-uploaded-images/2023-06/fff63b50-0943-11ee-a9dd-649a2dab66a0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032555"/>
            <a:ext cx="12192001" cy="582544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208" y="0"/>
            <a:ext cx="11311468" cy="1074057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Module - 07</a:t>
            </a: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Neural Network and Deep Learning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87431" y="6197596"/>
            <a:ext cx="1988461" cy="49348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By,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Tahir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Mirji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7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171"/>
            <a:ext cx="10515600" cy="619613"/>
          </a:xfrm>
        </p:spPr>
        <p:txBody>
          <a:bodyPr/>
          <a:lstStyle/>
          <a:p>
            <a:r>
              <a:rPr lang="en-US" sz="2800" dirty="0"/>
              <a:t>Architectures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673" y="718070"/>
            <a:ext cx="11318013" cy="215575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 human brain approximately 100 billion neurons all together this is a picture of an individual neuron and each neuron is connected through thousand of their </a:t>
            </a:r>
            <a:r>
              <a:rPr lang="en-US" sz="2000" dirty="0" smtClean="0"/>
              <a:t>neighbors.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The question here is how do we recreate these neurons in a computer. So, we create an artificial structure called an artificial neural net where we have nodes or neurons.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We </a:t>
            </a:r>
            <a:r>
              <a:rPr lang="en-US" sz="2000" dirty="0"/>
              <a:t>have some neurons for input value and some for output value and in between, there may be lots of neurons interconnected in the hidden layer.</a:t>
            </a:r>
          </a:p>
        </p:txBody>
      </p:sp>
      <p:pic>
        <p:nvPicPr>
          <p:cNvPr id="18434" name="Picture 2" descr="https://miro.medium.com/v2/resize:fit:1358/1*2G4GdnBQW5bcjJx4rSuZxg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37534"/>
            <a:ext cx="12192000" cy="4320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605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720/1*7tgDGwjdz9TFsRVCEJROP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6" y="1320800"/>
            <a:ext cx="8458214" cy="4571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14" y="232228"/>
            <a:ext cx="10515600" cy="783771"/>
          </a:xfrm>
        </p:spPr>
        <p:txBody>
          <a:bodyPr>
            <a:normAutofit/>
          </a:bodyPr>
          <a:lstStyle/>
          <a:p>
            <a:r>
              <a:rPr lang="en-US" sz="2800" dirty="0"/>
              <a:t>Architectures </a:t>
            </a:r>
          </a:p>
        </p:txBody>
      </p:sp>
      <p:pic>
        <p:nvPicPr>
          <p:cNvPr id="17410" name="Picture 2" descr="https://miro.medium.com/v2/resize:fit:679/1*zY1qFB9aFfZz66YxxoI2a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29" y="1906361"/>
            <a:ext cx="3730172" cy="372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109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83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Activation Functions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185" y="1220715"/>
            <a:ext cx="10922390" cy="235247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 </a:t>
            </a:r>
            <a:r>
              <a:rPr lang="en-US" sz="2000" dirty="0"/>
              <a:t>Neural Network the activation function defines if given node should be “activated” or not based on the weighted sum</a:t>
            </a:r>
            <a:r>
              <a:rPr lang="en-US" sz="2000" dirty="0" smtClean="0"/>
              <a:t>.</a:t>
            </a:r>
          </a:p>
          <a:p>
            <a:pPr>
              <a:buNone/>
            </a:pPr>
            <a:r>
              <a:rPr lang="en-US" sz="2000" dirty="0" smtClean="0"/>
              <a:t>	 </a:t>
            </a:r>
            <a:r>
              <a:rPr lang="en-US" sz="2000" dirty="0"/>
              <a:t>Let’s define this weighted sum value as </a:t>
            </a:r>
            <a:r>
              <a:rPr lang="en-US" sz="2000" b="1" i="1" dirty="0"/>
              <a:t>z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why </a:t>
            </a:r>
            <a:r>
              <a:rPr lang="en-US" sz="2000" dirty="0"/>
              <a:t>“Step Function” and “Linear Function” won’t work and </a:t>
            </a:r>
            <a:r>
              <a:rPr lang="en-US" sz="2000" dirty="0" smtClean="0"/>
              <a:t> “</a:t>
            </a:r>
            <a:r>
              <a:rPr lang="en-US" sz="2000" i="1" dirty="0"/>
              <a:t>Sigmoid Function</a:t>
            </a:r>
            <a:r>
              <a:rPr lang="en-US" sz="2000" dirty="0"/>
              <a:t>” </a:t>
            </a:r>
            <a:r>
              <a:rPr lang="en-US" sz="2000" dirty="0" smtClean="0"/>
              <a:t>is one </a:t>
            </a:r>
            <a:r>
              <a:rPr lang="en-US" sz="2000" dirty="0"/>
              <a:t>of the most popular activation functions. </a:t>
            </a:r>
          </a:p>
          <a:p>
            <a:r>
              <a:rPr lang="en-US" sz="2000" dirty="0" smtClean="0"/>
              <a:t>Below are 4 popular activation functions.</a:t>
            </a:r>
            <a:endParaRPr lang="en-US" sz="2000" dirty="0"/>
          </a:p>
        </p:txBody>
      </p:sp>
      <p:sp>
        <p:nvSpPr>
          <p:cNvPr id="15362" name="AutoShape 2" descr="Activation Function - AI Wik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6" name="Picture 6" descr="https://www.researchgate.net/profile/Karen-Loaiza/publication/344331692/figure/fig8/AS:965939822616576@1607309408063/Artificial-neural-network-activation-functions-In-this-figure-the-most-common.p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7095" y="3361053"/>
            <a:ext cx="9713743" cy="3496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3377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rtificial Neural Networ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4140" y="1675721"/>
            <a:ext cx="6067860" cy="298336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2" y="234500"/>
            <a:ext cx="10515600" cy="72344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Step Function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57" y="1070881"/>
            <a:ext cx="5805714" cy="518477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One </a:t>
            </a:r>
            <a:r>
              <a:rPr lang="en-US" sz="2000" dirty="0"/>
              <a:t>of the first ideas would be to use so called “Step Function” (discrete output values) where we define threshold value and:</a:t>
            </a:r>
          </a:p>
          <a:p>
            <a:r>
              <a:rPr lang="en-US" sz="2000" dirty="0"/>
              <a:t>if(z &gt; threshold) — “activate” the node (value 1)</a:t>
            </a:r>
            <a:br>
              <a:rPr lang="en-US" sz="2000" dirty="0"/>
            </a:br>
            <a:r>
              <a:rPr lang="en-US" sz="2000" dirty="0"/>
              <a:t>if(z &lt; threshold) — don’t “activate” the node (value 0)</a:t>
            </a:r>
          </a:p>
          <a:p>
            <a:r>
              <a:rPr lang="en-US" sz="2000" dirty="0" smtClean="0"/>
              <a:t>But it has </a:t>
            </a:r>
            <a:r>
              <a:rPr lang="en-US" sz="2000" dirty="0"/>
              <a:t>drawback since the node can only have value 1 or 0 as </a:t>
            </a:r>
            <a:r>
              <a:rPr lang="en-US" sz="2000" dirty="0" smtClean="0"/>
              <a:t>output.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case when we would want to map multiple output classes (nodes) we got a </a:t>
            </a:r>
            <a:r>
              <a:rPr lang="en-US" sz="2000" dirty="0" smtClean="0"/>
              <a:t>problem.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problem is that it is possible multiple output classes/nodes to be activated (to have the value 1</a:t>
            </a:r>
            <a:r>
              <a:rPr lang="en-US" sz="2000" dirty="0" smtClean="0"/>
              <a:t>).</a:t>
            </a:r>
          </a:p>
          <a:p>
            <a:r>
              <a:rPr lang="en-US" sz="2000" dirty="0" smtClean="0"/>
              <a:t>So </a:t>
            </a:r>
            <a:r>
              <a:rPr lang="en-US" sz="2000" dirty="0"/>
              <a:t>we are not able to properly </a:t>
            </a:r>
            <a:r>
              <a:rPr lang="en-US" sz="2000" dirty="0" smtClean="0"/>
              <a:t>classify/decide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536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Autofit/>
          </a:bodyPr>
          <a:lstStyle/>
          <a:p>
            <a:pPr lvl="0"/>
            <a:r>
              <a:rPr lang="en-US" altLang="en-US" b="1" dirty="0">
                <a:solidFill>
                  <a:srgbClr val="292929"/>
                </a:solidFill>
              </a:rPr>
              <a:t>Linear </a:t>
            </a:r>
            <a:r>
              <a:rPr lang="en-US" altLang="en-US" b="1" dirty="0" smtClean="0">
                <a:solidFill>
                  <a:srgbClr val="292929"/>
                </a:solidFill>
              </a:rPr>
              <a:t>Function</a:t>
            </a:r>
            <a:endParaRPr 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85371" y="1033162"/>
            <a:ext cx="5384800" cy="5500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76119" rIns="0" bIns="-49197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Another possibility would be to define “</a:t>
            </a:r>
            <a: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Linear Function”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 and get a range of output values.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         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However using only linear function in the Neural Network would cause the output layer to be linear function, so we are not able to map any 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non-linear 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data. The proof for this is given by: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                 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then by </a:t>
            </a:r>
            <a:r>
              <a:rPr kumimoji="0" lang="en-US" altLang="en-US" sz="2400" b="0" i="0" u="sng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function composition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 we get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                                           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92929"/>
                </a:solidFill>
                <a:effectLst/>
                <a:latin typeface="+mn-lt"/>
              </a:rPr>
              <a:t>which is also a linear function.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AutoShape 2" descr="https://miro.medium.com/max/67/1*FbfkI-rN327KMIj2OAnr_w.png"/>
          <p:cNvSpPr>
            <a:spLocks noChangeAspect="1" noChangeArrowheads="1"/>
          </p:cNvSpPr>
          <p:nvPr/>
        </p:nvSpPr>
        <p:spPr bwMode="auto">
          <a:xfrm>
            <a:off x="328195" y="2312235"/>
            <a:ext cx="638175" cy="209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 descr="https://miro.medium.com/max/122/1*HqYoWOQmNQi1B1nmK438Lg.png"/>
          <p:cNvSpPr>
            <a:spLocks noChangeAspect="1" noChangeArrowheads="1"/>
          </p:cNvSpPr>
          <p:nvPr/>
        </p:nvSpPr>
        <p:spPr bwMode="auto">
          <a:xfrm>
            <a:off x="328195" y="2815473"/>
            <a:ext cx="1162050" cy="857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s://miro.medium.com/max/297/1*pYlNJc4VWfJTNIKY_CJiSw.png"/>
          <p:cNvSpPr>
            <a:spLocks noChangeAspect="1" noChangeArrowheads="1"/>
          </p:cNvSpPr>
          <p:nvPr/>
        </p:nvSpPr>
        <p:spPr bwMode="auto">
          <a:xfrm>
            <a:off x="328195" y="3866398"/>
            <a:ext cx="2828925" cy="238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https://miro.medium.com/max/122/1*HqYoWOQmNQi1B1nmK438L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 descr="https://iq.opengenus.org/content/images/2021/11/Activation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0047" y="1761472"/>
            <a:ext cx="5751953" cy="3666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027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96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Sigmoid Function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3" y="1157969"/>
            <a:ext cx="6694713" cy="5271860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/>
              <a:t>It </a:t>
            </a:r>
            <a:r>
              <a:rPr lang="en-US" sz="2000" dirty="0"/>
              <a:t>is one of the most widely used activation function today. It equation is given with the formula below.</a:t>
            </a:r>
          </a:p>
          <a:p>
            <a:pPr algn="just"/>
            <a:r>
              <a:rPr lang="en-US" sz="2000" dirty="0"/>
              <a:t>It has multiple properties which makes it so popular:</a:t>
            </a:r>
          </a:p>
          <a:p>
            <a:pPr algn="just"/>
            <a:r>
              <a:rPr lang="en-US" sz="2000" dirty="0"/>
              <a:t>It’s non-linear function</a:t>
            </a:r>
          </a:p>
          <a:p>
            <a:pPr algn="just"/>
            <a:r>
              <a:rPr lang="en-US" sz="2000" dirty="0"/>
              <a:t>Range values are between (0,1)</a:t>
            </a:r>
          </a:p>
          <a:p>
            <a:pPr algn="just"/>
            <a:r>
              <a:rPr lang="en-US" sz="2000" dirty="0"/>
              <a:t>Between (-2,2) on x-axis the function is very steep, that cause function to tend to classify values ether 1 or 0</a:t>
            </a:r>
          </a:p>
          <a:p>
            <a:pPr algn="just"/>
            <a:r>
              <a:rPr lang="en-US" sz="2000" dirty="0"/>
              <a:t>Because of this properties it allows the nodes to take any values between 0 and 1. </a:t>
            </a:r>
            <a:endParaRPr lang="en-US" sz="2000" dirty="0" smtClean="0"/>
          </a:p>
          <a:p>
            <a:pPr algn="just"/>
            <a:r>
              <a:rPr lang="en-US" sz="2000" dirty="0" smtClean="0"/>
              <a:t>In </a:t>
            </a:r>
            <a:r>
              <a:rPr lang="en-US" sz="2000" dirty="0"/>
              <a:t>the end, in case of multiple output classes, this would result with different probabilities of </a:t>
            </a:r>
            <a:r>
              <a:rPr lang="en-US" sz="2000" i="1" dirty="0"/>
              <a:t>“activation”</a:t>
            </a:r>
            <a:r>
              <a:rPr lang="en-US" sz="2000" dirty="0"/>
              <a:t> for each output class. </a:t>
            </a:r>
            <a:endParaRPr lang="en-US" sz="2000" dirty="0" smtClean="0"/>
          </a:p>
          <a:p>
            <a:pPr algn="just"/>
            <a:r>
              <a:rPr lang="en-US" sz="2000" dirty="0" smtClean="0"/>
              <a:t>And </a:t>
            </a:r>
            <a:r>
              <a:rPr lang="en-US" sz="2000" dirty="0"/>
              <a:t>we will choose the one with the highest “activation”(probability) value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67" y="997355"/>
            <a:ext cx="4430379" cy="1063291"/>
          </a:xfrm>
          <a:prstGeom prst="rect">
            <a:avLst/>
          </a:prstGeom>
        </p:spPr>
      </p:pic>
      <p:pic>
        <p:nvPicPr>
          <p:cNvPr id="4100" name="Picture 4" descr="https://miro.medium.com/max/700/1*jSCPkJo0ZpBRA5H3JqFhQ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33" y="2118073"/>
            <a:ext cx="5201691" cy="34628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1616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365126"/>
            <a:ext cx="10515600" cy="57830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Bias Node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256" y="1133628"/>
            <a:ext cx="11045373" cy="1537001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Using “bias” node is usually critical for creating successful learning model. </a:t>
            </a:r>
          </a:p>
          <a:p>
            <a:pPr algn="just"/>
            <a:r>
              <a:rPr lang="en-US" sz="2400" dirty="0" smtClean="0"/>
              <a:t>A </a:t>
            </a:r>
            <a:r>
              <a:rPr lang="en-US" sz="2400" b="1" i="1" dirty="0" smtClean="0"/>
              <a:t>bias </a:t>
            </a:r>
            <a:r>
              <a:rPr lang="en-US" sz="2400" b="1" i="1" dirty="0"/>
              <a:t>value allows to shift the activation function to the left or right </a:t>
            </a:r>
            <a:r>
              <a:rPr lang="en-US" sz="2400" dirty="0"/>
              <a:t>and it helps getting 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better fit </a:t>
            </a:r>
            <a:r>
              <a:rPr lang="en-US" sz="2400" b="1" dirty="0"/>
              <a:t>for the data</a:t>
            </a:r>
            <a:r>
              <a:rPr lang="en-US" sz="2400" dirty="0"/>
              <a:t> (better prediction function as output).</a:t>
            </a:r>
          </a:p>
          <a:p>
            <a:pPr algn="just"/>
            <a:endParaRPr lang="en-US" sz="2400" dirty="0"/>
          </a:p>
        </p:txBody>
      </p:sp>
      <p:pic>
        <p:nvPicPr>
          <p:cNvPr id="11266" name="Picture 2" descr="https://miro.medium.com/v2/resize:fit:1358/1*uUzr1DsZm5P6IqRXIlpfhQ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2925" y="2369794"/>
            <a:ext cx="7741274" cy="41834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013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miro.medium.com/v2/resize:fit:1400/1*uiHGvuZLAQkQJHoIwL84kQ.jpeg"/>
          <p:cNvPicPr>
            <a:picLocks noChangeAspect="1" noChangeArrowheads="1"/>
          </p:cNvPicPr>
          <p:nvPr/>
        </p:nvPicPr>
        <p:blipFill>
          <a:blip r:embed="rId2"/>
          <a:srcRect l="6296" r="27465"/>
          <a:stretch>
            <a:fillRect/>
          </a:stretch>
        </p:blipFill>
        <p:spPr bwMode="auto">
          <a:xfrm>
            <a:off x="5646057" y="841829"/>
            <a:ext cx="6545943" cy="555882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Forward Propagation Calculation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25600"/>
            <a:ext cx="4561114" cy="4804229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This </a:t>
            </a:r>
            <a:r>
              <a:rPr lang="en-US" sz="2000" dirty="0"/>
              <a:t>process of Forward propagation is actually getting the Neural Network output value based on a given input. </a:t>
            </a:r>
            <a:endParaRPr lang="en-US" sz="2000" dirty="0" smtClean="0"/>
          </a:p>
          <a:p>
            <a:pPr algn="just"/>
            <a:r>
              <a:rPr lang="en-US" sz="2000" dirty="0" smtClean="0"/>
              <a:t>This </a:t>
            </a:r>
            <a:r>
              <a:rPr lang="en-US" sz="2000" dirty="0"/>
              <a:t>algorithm is used to calculate the cost value. </a:t>
            </a:r>
            <a:endParaRPr lang="en-US" sz="2000" dirty="0" smtClean="0"/>
          </a:p>
          <a:p>
            <a:pPr algn="just"/>
            <a:r>
              <a:rPr lang="en-US" sz="2000" dirty="0" smtClean="0"/>
              <a:t>What </a:t>
            </a:r>
            <a:r>
              <a:rPr lang="en-US" sz="2000" dirty="0"/>
              <a:t>it does is the same mathematical process as the one described in section 2 “Model Representation Mathematics”. </a:t>
            </a:r>
            <a:endParaRPr lang="en-US" sz="2000" dirty="0" smtClean="0"/>
          </a:p>
          <a:p>
            <a:pPr algn="just"/>
            <a:r>
              <a:rPr lang="en-US" sz="2000" dirty="0" smtClean="0"/>
              <a:t>Where </a:t>
            </a:r>
            <a:r>
              <a:rPr lang="en-US" sz="2000" dirty="0"/>
              <a:t>in the end we get our hypothesis value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99908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miro.medium.com/v2/resize:fit:875/1*HZyeJWx9Zg9DsnIAbuJ8U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0604" y="846590"/>
            <a:ext cx="9598024" cy="55942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s://miro.medium.com/v2/resize:fit:875/1*Xb3XIJK8abOpg9gHjZ-x7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82" y="2772228"/>
            <a:ext cx="6979518" cy="381281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35427" y="868178"/>
            <a:ext cx="113792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/>
              <a:t>Step -1</a:t>
            </a:r>
            <a:r>
              <a:rPr lang="en-US" sz="2000" dirty="0" smtClean="0"/>
              <a:t>, </a:t>
            </a:r>
            <a:r>
              <a:rPr lang="en-US" sz="2000" b="1" dirty="0" smtClean="0"/>
              <a:t>y</a:t>
            </a:r>
            <a:r>
              <a:rPr lang="en-US" sz="2000" dirty="0" smtClean="0"/>
              <a:t> = </a:t>
            </a:r>
            <a:r>
              <a:rPr lang="en-US" sz="2000" b="1" dirty="0" smtClean="0"/>
              <a:t>Summation of the product of weight and input then the addition of bias to the product of weight and input.</a:t>
            </a:r>
            <a:endParaRPr lang="en-US" sz="20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/>
              <a:t>step -2</a:t>
            </a:r>
            <a:r>
              <a:rPr lang="en-US" sz="2000" dirty="0" smtClean="0"/>
              <a:t>, the value </a:t>
            </a:r>
            <a:r>
              <a:rPr lang="en-US" sz="2000" b="1" dirty="0" smtClean="0"/>
              <a:t>y is fed to the Activation function Which gives the output value(z) of the neuron.</a:t>
            </a:r>
            <a:endParaRPr lang="en-US" sz="20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Similarly, the </a:t>
            </a:r>
            <a:r>
              <a:rPr lang="en-US" sz="2000" b="1" dirty="0" smtClean="0"/>
              <a:t>Information/output value(z)</a:t>
            </a:r>
            <a:r>
              <a:rPr lang="en-US" sz="2000" dirty="0" smtClean="0"/>
              <a:t> is fed to the </a:t>
            </a:r>
            <a:r>
              <a:rPr lang="en-US" sz="2000" b="1" dirty="0" smtClean="0"/>
              <a:t>next layer neurons as input,</a:t>
            </a:r>
            <a:r>
              <a:rPr lang="en-US" sz="2000" dirty="0" smtClean="0"/>
              <a:t> Till the output layer.</a:t>
            </a:r>
            <a:endParaRPr lang="en-US" sz="2000" dirty="0"/>
          </a:p>
        </p:txBody>
      </p:sp>
      <p:pic>
        <p:nvPicPr>
          <p:cNvPr id="40964" name="Picture 4" descr="https://miro.medium.com/v2/resize:fit:584/1*cN0McK0qEBKgCnkFpdS4R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3825" y="3518126"/>
            <a:ext cx="4448175" cy="202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523"/>
            <a:ext cx="10515600" cy="68474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Contents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062" y="1125415"/>
            <a:ext cx="4529797" cy="4918636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US" sz="2000" b="1" dirty="0" smtClean="0"/>
              <a:t>Introduction to deep learning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/>
              <a:t>Major Trends in deep learning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/>
              <a:t>How deep learning is applied to supervised learning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/>
              <a:t>Categories of models CNN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/>
              <a:t>RNN &amp; when they should be applied</a:t>
            </a:r>
          </a:p>
          <a:p>
            <a:pPr marL="0" indent="0" algn="just">
              <a:lnSpc>
                <a:spcPct val="150000"/>
              </a:lnSpc>
            </a:pPr>
            <a:r>
              <a:rPr lang="en-US" sz="2000" dirty="0" smtClean="0"/>
              <a:t>when does deep learning will work well.</a:t>
            </a:r>
          </a:p>
        </p:txBody>
      </p:sp>
      <p:sp>
        <p:nvSpPr>
          <p:cNvPr id="4" name="Rectangle 3"/>
          <p:cNvSpPr/>
          <p:nvPr/>
        </p:nvSpPr>
        <p:spPr>
          <a:xfrm>
            <a:off x="5734929" y="1022677"/>
            <a:ext cx="6096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US" sz="2000" b="1" dirty="0" smtClean="0"/>
              <a:t>Deep learning Continued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Build a logistic regression model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structured as shallow neural network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Implement ML Algorithm, making predictions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Derivative computation &amp; gradient descent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implement computationally efficient and highly vectored version of models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compute derivatives for logistic regression using back propagation mindset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familiarize </a:t>
            </a:r>
            <a:r>
              <a:rPr lang="en-US" sz="2000" dirty="0" err="1" smtClean="0"/>
              <a:t>Numpy</a:t>
            </a:r>
            <a:endParaRPr lang="en-US" sz="2000" dirty="0" smtClean="0"/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 Logistic regression as a Neural Network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python and vectorization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7064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miro.medium.com/v2/resize:fit:875/1*BUERhrmp7Bl3Q-i1CaTE_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118" y="1360713"/>
            <a:ext cx="10825344" cy="4299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Backpropagation Algorithm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172" y="1514702"/>
            <a:ext cx="505460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to do is minimize the cost function 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J(θ)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using the optimal set of values for 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(weights). Backpropagation is a method we use in order to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compute the partial derivative of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J(θ)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partial derivative value is then used in Gradient descent algorithm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 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values for the Neural Network that minimize the cost function 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J(θ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 is about determining how changing the weights impact the overall cost in the neural network.</a:t>
            </a:r>
            <a:endParaRPr lang="en-US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/>
          </a:p>
        </p:txBody>
      </p:sp>
      <p:pic>
        <p:nvPicPr>
          <p:cNvPr id="9218" name="Picture 2" descr="A Step by Step Backpropagation Example | Matt Mazu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1486" y="1416272"/>
            <a:ext cx="6110514" cy="4932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27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882650"/>
            <a:ext cx="10928684" cy="435133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derivatives ?</a:t>
            </a:r>
          </a:p>
          <a:p>
            <a:pPr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of a function (in our case 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J(θ)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on each variable (in our case weight 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tells us the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of the function with respect to that variable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changing the variable impacts the function value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look at a simple example neural network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miro.medium.com/max/388/1*xILhQuB9c7cByW6odMaie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14" y="3471312"/>
            <a:ext cx="3812785" cy="23924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Backpropagation — ML Glossary document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231" y="3257323"/>
            <a:ext cx="6962775" cy="292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8602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2964"/>
            <a:ext cx="10772776" cy="577440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000" dirty="0"/>
              <a:t>There are two input nodes </a:t>
            </a:r>
            <a:r>
              <a:rPr lang="en-US" sz="2000" i="1" dirty="0"/>
              <a:t>x</a:t>
            </a:r>
            <a:r>
              <a:rPr lang="en-US" sz="2000" dirty="0"/>
              <a:t> and </a:t>
            </a:r>
            <a:r>
              <a:rPr lang="en-US" sz="2000" i="1" dirty="0"/>
              <a:t>y</a:t>
            </a:r>
            <a:r>
              <a:rPr lang="en-US" sz="2000" dirty="0"/>
              <a:t>. The output function is calculating the product </a:t>
            </a:r>
            <a:r>
              <a:rPr lang="en-US" sz="2000" b="1" i="1" dirty="0"/>
              <a:t>x</a:t>
            </a:r>
            <a:r>
              <a:rPr lang="en-US" sz="2000" dirty="0"/>
              <a:t> and </a:t>
            </a:r>
            <a:r>
              <a:rPr lang="en-US" sz="2000" b="1" i="1" dirty="0"/>
              <a:t>y</a:t>
            </a:r>
            <a:r>
              <a:rPr lang="en-US" sz="2000" dirty="0"/>
              <a:t>. We can now compute the partial derivatives for both </a:t>
            </a:r>
            <a:r>
              <a:rPr lang="en-US" sz="2000" dirty="0" smtClean="0"/>
              <a:t>nodes</a:t>
            </a:r>
          </a:p>
          <a:p>
            <a:pPr algn="just">
              <a:lnSpc>
                <a:spcPct val="110000"/>
              </a:lnSpc>
            </a:pPr>
            <a:r>
              <a:rPr lang="en-US" sz="2000" dirty="0"/>
              <a:t>The partial derivative with respect to </a:t>
            </a:r>
            <a:r>
              <a:rPr lang="en-US" sz="2000" b="1" i="1" dirty="0"/>
              <a:t>x</a:t>
            </a:r>
            <a:r>
              <a:rPr lang="en-US" sz="2000" dirty="0"/>
              <a:t> is saying that if </a:t>
            </a:r>
            <a:r>
              <a:rPr lang="en-US" sz="2000" b="1" i="1" dirty="0"/>
              <a:t>x</a:t>
            </a:r>
            <a:r>
              <a:rPr lang="en-US" sz="2000" dirty="0"/>
              <a:t> value increase for some value </a:t>
            </a:r>
            <a:r>
              <a:rPr lang="en-US" sz="2000" b="1" i="1" dirty="0"/>
              <a:t>ϵ </a:t>
            </a:r>
            <a:r>
              <a:rPr lang="en-US" sz="2000" dirty="0"/>
              <a:t>then it would increase the function (product </a:t>
            </a:r>
            <a:r>
              <a:rPr lang="en-US" sz="2000" b="1" i="1" dirty="0" err="1"/>
              <a:t>xy</a:t>
            </a:r>
            <a:r>
              <a:rPr lang="en-US" sz="2000" dirty="0"/>
              <a:t>) by </a:t>
            </a:r>
            <a:r>
              <a:rPr lang="en-US" sz="2000" b="1" i="1" dirty="0"/>
              <a:t>7ϵ</a:t>
            </a:r>
            <a:r>
              <a:rPr lang="en-US" sz="2000" dirty="0"/>
              <a:t> and the partial derivative with respect to </a:t>
            </a:r>
            <a:r>
              <a:rPr lang="en-US" sz="2000" b="1" i="1" dirty="0"/>
              <a:t>y</a:t>
            </a:r>
            <a:r>
              <a:rPr lang="en-US" sz="2000" dirty="0"/>
              <a:t> is saying that if </a:t>
            </a:r>
            <a:r>
              <a:rPr lang="en-US" sz="2000" b="1" i="1" dirty="0"/>
              <a:t>y</a:t>
            </a:r>
            <a:r>
              <a:rPr lang="en-US" sz="2000" dirty="0"/>
              <a:t> value increase for some value </a:t>
            </a:r>
            <a:r>
              <a:rPr lang="en-US" sz="2000" b="1" i="1" dirty="0"/>
              <a:t>ϵ</a:t>
            </a:r>
            <a:r>
              <a:rPr lang="en-US" sz="2000" dirty="0"/>
              <a:t> then it would increase the function by </a:t>
            </a:r>
            <a:r>
              <a:rPr lang="en-US" sz="2000" b="1" i="1" dirty="0"/>
              <a:t>3ϵ</a:t>
            </a:r>
            <a:r>
              <a:rPr lang="en-US" sz="2000" dirty="0"/>
              <a:t>.</a:t>
            </a:r>
          </a:p>
        </p:txBody>
      </p:sp>
      <p:pic>
        <p:nvPicPr>
          <p:cNvPr id="6146" name="Picture 2" descr="https://miro.medium.com/max/181/1*XIQYcgWQYLbIvgu6Rn-J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01" y="3239484"/>
            <a:ext cx="3018524" cy="238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919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Types of RNN</a:t>
            </a:r>
            <a:endParaRPr lang="en-US" sz="3200" dirty="0"/>
          </a:p>
        </p:txBody>
      </p:sp>
      <p:pic>
        <p:nvPicPr>
          <p:cNvPr id="1026" name="Picture 2" descr="TensorFlow | Types of RNN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51" y="1157968"/>
            <a:ext cx="10580158" cy="45343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413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Recurrent Neural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91796"/>
            <a:ext cx="10787744" cy="2296433"/>
          </a:xfrm>
        </p:spPr>
        <p:txBody>
          <a:bodyPr>
            <a:normAutofit/>
          </a:bodyPr>
          <a:lstStyle/>
          <a:p>
            <a:pPr marL="231775" indent="-231775" algn="just"/>
            <a:r>
              <a:rPr lang="en-US" sz="2400" dirty="0" smtClean="0"/>
              <a:t>A recurrent neural network is a type of artificial neural network commonly used in speech recognition and natural language processing. </a:t>
            </a:r>
          </a:p>
          <a:p>
            <a:pPr marL="231775" indent="-231775" algn="just"/>
            <a:r>
              <a:rPr lang="en-US" sz="2400" dirty="0" smtClean="0"/>
              <a:t>Recurrent neural networks recognize data's sequential characteristics and use patterns to predict the next likely scenario.</a:t>
            </a:r>
          </a:p>
        </p:txBody>
      </p:sp>
    </p:spTree>
    <p:extLst>
      <p:ext uri="{BB962C8B-B14F-4D97-AF65-F5344CB8AC3E}">
        <p14:creationId xmlns="" xmlns:p14="http://schemas.microsoft.com/office/powerpoint/2010/main" val="57805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/>
          </a:bodyPr>
          <a:lstStyle/>
          <a:p>
            <a:r>
              <a:rPr lang="en-US" sz="2800" dirty="0"/>
              <a:t>Types of </a:t>
            </a:r>
            <a:r>
              <a:rPr lang="en-US" sz="2800" dirty="0" smtClean="0"/>
              <a:t>CNN</a:t>
            </a:r>
            <a:endParaRPr lang="en-US" sz="2800" dirty="0"/>
          </a:p>
        </p:txBody>
      </p:sp>
      <p:pic>
        <p:nvPicPr>
          <p:cNvPr id="1026" name="Picture 2" descr="https://www.researchgate.net/profile/Anabia-Sohail-2/publication/330511306/figure/fig22/AS:870708972380162@1584604604715/Taxonomy-of-deep-CNN-architectures-showing-seven-different-categories.p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4" y="1131207"/>
            <a:ext cx="11195958" cy="42676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889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628" y="190955"/>
            <a:ext cx="10515600" cy="926646"/>
          </a:xfrm>
        </p:spPr>
        <p:txBody>
          <a:bodyPr>
            <a:normAutofit/>
          </a:bodyPr>
          <a:lstStyle/>
          <a:p>
            <a:r>
              <a:rPr lang="en-US" sz="2800" b="1" dirty="0"/>
              <a:t>When to Use </a:t>
            </a:r>
            <a:r>
              <a:rPr lang="en-US" sz="2800" b="1" dirty="0" smtClean="0"/>
              <a:t>CNNs?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10324" y="1010370"/>
            <a:ext cx="10773676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Convolutional Neural Networks (CNNs) are designed to map image data (or 2D multi-dimensional data) to an output variable (1 dimensional data). </a:t>
            </a:r>
            <a:endParaRPr lang="en-US" sz="20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They </a:t>
            </a:r>
            <a:r>
              <a:rPr lang="en-US" sz="2000" dirty="0"/>
              <a:t>have proven so effective that they are the ready to use method for any type of prediction problem involving image data as an input.</a:t>
            </a:r>
          </a:p>
        </p:txBody>
      </p:sp>
      <p:pic>
        <p:nvPicPr>
          <p:cNvPr id="3074" name="Picture 2" descr="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89" y="3002736"/>
            <a:ext cx="10640388" cy="31513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100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86" y="344033"/>
            <a:ext cx="10515600" cy="1325563"/>
          </a:xfrm>
        </p:spPr>
        <p:txBody>
          <a:bodyPr/>
          <a:lstStyle/>
          <a:p>
            <a:r>
              <a:rPr lang="en-US" b="1" dirty="0" smtClean="0"/>
              <a:t>CNN and RNN Usage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57942" y="1535835"/>
            <a:ext cx="106970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 convolution neural network (CNN or ConvNet) is a network architecture for deep learning that learns directly from data.</a:t>
            </a:r>
          </a:p>
          <a:p>
            <a:r>
              <a:rPr lang="en-US" sz="2000" dirty="0" smtClean="0"/>
              <a:t>CNNs are particularly useful for finding patterns in images to recognize objects, classes, and categories.</a:t>
            </a:r>
          </a:p>
          <a:p>
            <a:r>
              <a:rPr lang="en-US" sz="2000" dirty="0" smtClean="0"/>
              <a:t>They can also be quite effective for classifying audio, time-series, and signal data.</a:t>
            </a:r>
            <a:endParaRPr lang="en-US" sz="2000" dirty="0"/>
          </a:p>
        </p:txBody>
      </p:sp>
      <p:pic>
        <p:nvPicPr>
          <p:cNvPr id="2050" name="Picture 2" descr="Difference Between CNN vs RNN - Javatpoi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4032" y="3229428"/>
            <a:ext cx="6720116" cy="33600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8136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logistic regression structured as Shallow neural network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86925" y="6311900"/>
            <a:ext cx="2171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More…</a:t>
            </a:r>
            <a:endParaRPr lang="en-US" dirty="0"/>
          </a:p>
        </p:txBody>
      </p:sp>
      <p:sp>
        <p:nvSpPr>
          <p:cNvPr id="5" name="Rectangle 4">
            <a:hlinkClick r:id="rId3"/>
          </p:cNvPr>
          <p:cNvSpPr/>
          <p:nvPr/>
        </p:nvSpPr>
        <p:spPr>
          <a:xfrm>
            <a:off x="569495" y="636737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Refer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3647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523"/>
            <a:ext cx="10515600" cy="68474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Contents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16" y="1084081"/>
            <a:ext cx="10809853" cy="527451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US" sz="2000" b="1" dirty="0" smtClean="0"/>
              <a:t>Introduction to shallow Neural Networks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Hidden unites and hidden layers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apply various activation function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Build first forward and backward propagation with a hidden layer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apply random initialization to NN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build and train a neural network with one hidden layer</a:t>
            </a:r>
            <a:endParaRPr lang="en-US" sz="2000" dirty="0"/>
          </a:p>
          <a:p>
            <a:pPr algn="just">
              <a:lnSpc>
                <a:spcPct val="120000"/>
              </a:lnSpc>
              <a:buNone/>
            </a:pPr>
            <a:r>
              <a:rPr lang="en-US" sz="2000" b="1" dirty="0" smtClean="0"/>
              <a:t>Introduction to Deep Neural Networks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Build and train deep L-Layer NN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Analyze matrix and vector dimensions to check NN implement.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How to use cache to pass info from forward prop to back-propagation</a:t>
            </a:r>
          </a:p>
          <a:p>
            <a:pPr marL="0" indent="0" algn="just">
              <a:lnSpc>
                <a:spcPct val="120000"/>
              </a:lnSpc>
            </a:pPr>
            <a:r>
              <a:rPr lang="en-US" sz="2000" dirty="0" smtClean="0"/>
              <a:t>role of hyper parameters in deep learning. 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7064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7" name="Picture 15" descr="Top 12 New Technology Trends in 2023 | Latest Tech Trend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7028" y="-4692"/>
            <a:ext cx="11045371" cy="6862692"/>
          </a:xfrm>
          <a:prstGeom prst="rect">
            <a:avLst/>
          </a:prstGeom>
          <a:noFill/>
        </p:spPr>
      </p:pic>
      <p:pic>
        <p:nvPicPr>
          <p:cNvPr id="38929" name="Picture 17" descr="https://www.sciencefriday.com/wp-content/uploads/2023/05/ezgif.com-optimiz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1746" y="2931886"/>
            <a:ext cx="2021568" cy="18716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48" y="154749"/>
            <a:ext cx="10515600" cy="7455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What's deep learning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425" y="1026942"/>
            <a:ext cx="4212102" cy="451751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Deep </a:t>
            </a:r>
            <a:r>
              <a:rPr lang="en-US" sz="2400" dirty="0"/>
              <a:t>learning is a branch of </a:t>
            </a:r>
            <a:r>
              <a:rPr lang="en-US" sz="2400" dirty="0">
                <a:solidFill>
                  <a:schemeClr val="accent5"/>
                </a:solidFill>
              </a:rPr>
              <a:t>machine learning </a:t>
            </a:r>
            <a:r>
              <a:rPr lang="en-US" sz="2400" dirty="0"/>
              <a:t>which is completely based on </a:t>
            </a:r>
            <a:r>
              <a:rPr lang="en-US" sz="2400" dirty="0">
                <a:solidFill>
                  <a:schemeClr val="accent5"/>
                </a:solidFill>
              </a:rPr>
              <a:t>artificial neural networks</a:t>
            </a:r>
            <a:r>
              <a:rPr lang="en-US" sz="2400" dirty="0"/>
              <a:t>, as neural network is going to mimic </a:t>
            </a:r>
            <a:r>
              <a:rPr lang="en-US" sz="2400" dirty="0">
                <a:solidFill>
                  <a:schemeClr val="accent5"/>
                </a:solidFill>
              </a:rPr>
              <a:t>the human brain </a:t>
            </a:r>
            <a:r>
              <a:rPr lang="en-US" sz="2400" dirty="0"/>
              <a:t>so </a:t>
            </a:r>
            <a:r>
              <a:rPr lang="en-US" sz="2400" dirty="0">
                <a:solidFill>
                  <a:schemeClr val="accent5"/>
                </a:solidFill>
              </a:rPr>
              <a:t>deep learning </a:t>
            </a:r>
            <a:r>
              <a:rPr lang="en-US" sz="2400" dirty="0"/>
              <a:t>is also a kind of mimic of human brain</a:t>
            </a:r>
            <a:r>
              <a:rPr lang="en-US" sz="2000" dirty="0"/>
              <a:t>. </a:t>
            </a:r>
          </a:p>
        </p:txBody>
      </p:sp>
      <p:pic>
        <p:nvPicPr>
          <p:cNvPr id="22530" name="Picture 2" descr="https://www.pnas.org/cms/10.1073/pnas.1821594116/asset/0d0a98a3-bd9a-44f0-90e2-91eabb608885/assets/graphic/pnas.1821594116fig02.jpeg"/>
          <p:cNvPicPr>
            <a:picLocks noChangeAspect="1" noChangeArrowheads="1"/>
          </p:cNvPicPr>
          <p:nvPr/>
        </p:nvPicPr>
        <p:blipFill>
          <a:blip r:embed="rId2"/>
          <a:srcRect l="33208"/>
          <a:stretch>
            <a:fillRect/>
          </a:stretch>
        </p:blipFill>
        <p:spPr bwMode="auto">
          <a:xfrm>
            <a:off x="4567309" y="998806"/>
            <a:ext cx="7526215" cy="562707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08026" y="5871418"/>
            <a:ext cx="3959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https://playground.tensorflow.org/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468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logicmojo.com/assets/dist/new_pages/images/deeplearningprocess.png"/>
          <p:cNvPicPr>
            <a:picLocks noChangeAspect="1" noChangeArrowheads="1"/>
          </p:cNvPicPr>
          <p:nvPr/>
        </p:nvPicPr>
        <p:blipFill>
          <a:blip r:embed="rId2"/>
          <a:srcRect t="37679" b="14128"/>
          <a:stretch>
            <a:fillRect/>
          </a:stretch>
        </p:blipFill>
        <p:spPr bwMode="auto">
          <a:xfrm>
            <a:off x="725714" y="3889828"/>
            <a:ext cx="10083799" cy="264885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Introduction To Deep Learning</a:t>
            </a:r>
            <a:endParaRPr lang="en-US" sz="2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8357" y="1043988"/>
            <a:ext cx="10936458" cy="258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Deep Learning models are able to automatically learn features from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Requires the larger volume of dataset compared to machine learning.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Better for complex task like image processing, natural language processing,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Takes more time to train the model Relevant features are automatically extracted from images.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is an end-to-end learning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is more complex, it works like the black box interpretations of the result are not easy.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Introduction To Deep Learning</a:t>
            </a:r>
            <a:endParaRPr lang="en-US" sz="2800" dirty="0"/>
          </a:p>
        </p:txBody>
      </p:sp>
      <p:pic>
        <p:nvPicPr>
          <p:cNvPr id="20483" name="Picture 3" descr="C:\Users\Nextingo\Downloads\7-Figure1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915" y="1115785"/>
            <a:ext cx="11667291" cy="51543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227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9460" name="Picture 4" descr="https://cdn.analyticsvidhya.com/wp-content/uploads/2020/03/5-essential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36" y="422036"/>
            <a:ext cx="12129325" cy="6006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947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Concept</a:t>
            </a:r>
            <a:endParaRPr lang="en-US" dirty="0"/>
          </a:p>
        </p:txBody>
      </p:sp>
      <p:pic>
        <p:nvPicPr>
          <p:cNvPr id="16386" name="Picture 2" descr="https://miro.medium.com/v2/resize:fit:816/1*BMSfafFNEpqGFCNU4smPk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6310" y="1527810"/>
            <a:ext cx="11308743" cy="4296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9622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3531</TotalTime>
  <Words>809</Words>
  <Application>Microsoft Office PowerPoint</Application>
  <PresentationFormat>Custom</PresentationFormat>
  <Paragraphs>115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Module - 07 Neural Network and Deep Learning</vt:lpstr>
      <vt:lpstr>Contents</vt:lpstr>
      <vt:lpstr>Contents</vt:lpstr>
      <vt:lpstr>Slide 4</vt:lpstr>
      <vt:lpstr>What's deep learning</vt:lpstr>
      <vt:lpstr>Introduction To Deep Learning</vt:lpstr>
      <vt:lpstr>Introduction To Deep Learning</vt:lpstr>
      <vt:lpstr> </vt:lpstr>
      <vt:lpstr>Neural Network Concept</vt:lpstr>
      <vt:lpstr>Architectures </vt:lpstr>
      <vt:lpstr>Architectures </vt:lpstr>
      <vt:lpstr>Activation Functions</vt:lpstr>
      <vt:lpstr>Step Function</vt:lpstr>
      <vt:lpstr>Linear Function</vt:lpstr>
      <vt:lpstr>Sigmoid Function</vt:lpstr>
      <vt:lpstr>Bias Node</vt:lpstr>
      <vt:lpstr>Forward Propagation Calculation </vt:lpstr>
      <vt:lpstr>Slide 18</vt:lpstr>
      <vt:lpstr>Slide 19</vt:lpstr>
      <vt:lpstr>Slide 20</vt:lpstr>
      <vt:lpstr>Backpropagation Algorithm </vt:lpstr>
      <vt:lpstr>Slide 22</vt:lpstr>
      <vt:lpstr>Slide 23</vt:lpstr>
      <vt:lpstr>Types of RNN</vt:lpstr>
      <vt:lpstr>When to Use Recurrent Neural Networks?</vt:lpstr>
      <vt:lpstr>Types of CNN</vt:lpstr>
      <vt:lpstr>When to Use CNNs?</vt:lpstr>
      <vt:lpstr>CNN and RNN Usage</vt:lpstr>
      <vt:lpstr>Deep Learning Continued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and Deep Learning</dc:title>
  <dc:creator>Dell</dc:creator>
  <cp:lastModifiedBy>Nextingo</cp:lastModifiedBy>
  <cp:revision>76</cp:revision>
  <dcterms:created xsi:type="dcterms:W3CDTF">2022-10-19T03:38:17Z</dcterms:created>
  <dcterms:modified xsi:type="dcterms:W3CDTF">2023-08-11T12:35:43Z</dcterms:modified>
</cp:coreProperties>
</file>